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a9caa6ec8e4854" /><Relationship Type="http://schemas.openxmlformats.org/officeDocument/2006/relationships/extended-properties" Target="/docProps/app.xml" Id="Rc7ebae17ad13469d" /><Relationship Type="http://schemas.openxmlformats.org/officeDocument/2006/relationships/officeDocument" Target="/ppt/presentation.xml" Id="R5af2a9e3cac44f5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0c7fc6e1ae4470d"/>
  </p:sldMasterIdLst>
  <p:notesMasterIdLst>
    <p:notesMasterId xmlns:r="http://schemas.openxmlformats.org/officeDocument/2006/relationships" r:id="R7f8bb9d1d3c64741"/>
  </p:notesMasterIdLst>
  <p:sldIdLst>
    <p:sldId xmlns:r="http://schemas.openxmlformats.org/officeDocument/2006/relationships" id="256" r:id="Rb142115531824fda"/>
    <p:sldId xmlns:r="http://schemas.openxmlformats.org/officeDocument/2006/relationships" id="257" r:id="Rbd33d7c7293642ac"/>
    <p:sldId xmlns:r="http://schemas.openxmlformats.org/officeDocument/2006/relationships" id="258" r:id="R4c3061d380204665"/>
    <p:sldId xmlns:r="http://schemas.openxmlformats.org/officeDocument/2006/relationships" id="259" r:id="R5222817414d54195"/>
    <p:sldId xmlns:r="http://schemas.openxmlformats.org/officeDocument/2006/relationships" id="260" r:id="R456085e52cd24513"/>
    <p:sldId xmlns:r="http://schemas.openxmlformats.org/officeDocument/2006/relationships" id="261" r:id="R5df6dfa6a8af4b74"/>
    <p:sldId xmlns:r="http://schemas.openxmlformats.org/officeDocument/2006/relationships" id="262" r:id="R35f50cdcd39547a1"/>
    <p:sldId xmlns:r="http://schemas.openxmlformats.org/officeDocument/2006/relationships" id="263" r:id="R59d57b59cd8847f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1ecfcdf55144ba4" /><Relationship Type="http://schemas.openxmlformats.org/officeDocument/2006/relationships/slideMaster" Target="/ppt/slideMasters/slideMaster1.xml" Id="R10c7fc6e1ae4470d" /><Relationship Type="http://schemas.openxmlformats.org/officeDocument/2006/relationships/notesMaster" Target="/ppt/notesMasters/notesMaster1.xml" Id="R7f8bb9d1d3c64741" /><Relationship Type="http://schemas.openxmlformats.org/officeDocument/2006/relationships/presProps" Target="/ppt/presProps.xml" Id="R07ab701fe1f545ce" /><Relationship Type="http://schemas.openxmlformats.org/officeDocument/2006/relationships/tableStyles" Target="/ppt/tableStyles.xml" Id="R613a0d1fb6a24c21" /><Relationship Type="http://schemas.openxmlformats.org/officeDocument/2006/relationships/slide" Target="/ppt/slides/slide1.xml" Id="Rb142115531824fda" /><Relationship Type="http://schemas.openxmlformats.org/officeDocument/2006/relationships/slide" Target="/ppt/slides/slide2.xml" Id="Rbd33d7c7293642ac" /><Relationship Type="http://schemas.openxmlformats.org/officeDocument/2006/relationships/slide" Target="/ppt/slides/slide3.xml" Id="R4c3061d380204665" /><Relationship Type="http://schemas.openxmlformats.org/officeDocument/2006/relationships/slide" Target="/ppt/slides/slide4.xml" Id="R5222817414d54195" /><Relationship Type="http://schemas.openxmlformats.org/officeDocument/2006/relationships/slide" Target="/ppt/slides/slide5.xml" Id="R456085e52cd24513" /><Relationship Type="http://schemas.openxmlformats.org/officeDocument/2006/relationships/slide" Target="/ppt/slides/slide6.xml" Id="R5df6dfa6a8af4b74" /><Relationship Type="http://schemas.openxmlformats.org/officeDocument/2006/relationships/slide" Target="/ppt/slides/slide7.xml" Id="R35f50cdcd39547a1" /><Relationship Type="http://schemas.openxmlformats.org/officeDocument/2006/relationships/slide" Target="/ppt/slides/slide8.xml" Id="R59d57b59cd8847f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08a86c7fdc34ee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8934c46f7ce4bb9" /><Relationship Type="http://schemas.openxmlformats.org/officeDocument/2006/relationships/notesMaster" Target="/ppt/notesMasters/notesMaster1.xml" Id="Re8d5c44b66e94a3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4f1ea2910964e29" /><Relationship Type="http://schemas.openxmlformats.org/officeDocument/2006/relationships/notesMaster" Target="/ppt/notesMasters/notesMaster1.xml" Id="R786b4e041d3b41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7ecf6a997924ab0" /><Relationship Type="http://schemas.openxmlformats.org/officeDocument/2006/relationships/notesMaster" Target="/ppt/notesMasters/notesMaster1.xml" Id="R9e571356a67b4b9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e0fd3f302884870" /><Relationship Type="http://schemas.openxmlformats.org/officeDocument/2006/relationships/notesMaster" Target="/ppt/notesMasters/notesMaster1.xml" Id="R659bb60e693c48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8e342472bb4f20" /><Relationship Type="http://schemas.openxmlformats.org/officeDocument/2006/relationships/notesMaster" Target="/ppt/notesMasters/notesMaster1.xml" Id="Rcbcc36d08dea48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ee00363b5a74382" /><Relationship Type="http://schemas.openxmlformats.org/officeDocument/2006/relationships/notesMaster" Target="/ppt/notesMasters/notesMaster1.xml" Id="R76ab9173668541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417f343e51e4cdf" /><Relationship Type="http://schemas.openxmlformats.org/officeDocument/2006/relationships/notesMaster" Target="/ppt/notesMasters/notesMaster1.xml" Id="R26150e06a50540c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bd83db5f7a4984" /><Relationship Type="http://schemas.openxmlformats.org/officeDocument/2006/relationships/notesMaster" Target="/ppt/notesMasters/notesMaster1.xml" Id="R99a118b053314b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be1d25a37e8460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f6ab517e7e4765" /><Relationship Type="http://schemas.openxmlformats.org/officeDocument/2006/relationships/slideLayout" Target="/ppt/slideLayouts/slideLayout1.xml" Id="Rd25907b9ba4e4f1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25907b9ba4e4f1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b0c0401244b75" /><Relationship Type="http://schemas.openxmlformats.org/officeDocument/2006/relationships/notesSlide" Target="/ppt/notesSlides/notesSlide1.xml" Id="Rc3205e1f977f4f4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8cf7000c54e62" /><Relationship Type="http://schemas.openxmlformats.org/officeDocument/2006/relationships/image" Target="/ppt/media/image.png" Id="Rcdde57ce67b342e8" /><Relationship Type="http://schemas.openxmlformats.org/officeDocument/2006/relationships/notesSlide" Target="/ppt/notesSlides/notesSlide2.xml" Id="Rf7404c7c2cb742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6bc3a8af404b47" /><Relationship Type="http://schemas.openxmlformats.org/officeDocument/2006/relationships/image" Target="/ppt/media/image2.png" Id="Rf4a31274c4364a87" /><Relationship Type="http://schemas.openxmlformats.org/officeDocument/2006/relationships/notesSlide" Target="/ppt/notesSlides/notesSlide3.xml" Id="Rac340abe7ae148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4344216406470a" /><Relationship Type="http://schemas.openxmlformats.org/officeDocument/2006/relationships/notesSlide" Target="/ppt/notesSlides/notesSlide4.xml" Id="Rbf3a1beb8844433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8eebef157d45f5" /><Relationship Type="http://schemas.openxmlformats.org/officeDocument/2006/relationships/image" Target="/ppt/media/image3.png" Id="R658a3c0951884294" /><Relationship Type="http://schemas.openxmlformats.org/officeDocument/2006/relationships/notesSlide" Target="/ppt/notesSlides/notesSlide5.xml" Id="R6ea5a381a1f94f5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a725d680434161" /><Relationship Type="http://schemas.openxmlformats.org/officeDocument/2006/relationships/image" Target="/ppt/media/image4.png" Id="Rb06f130ee0164b7c" /><Relationship Type="http://schemas.openxmlformats.org/officeDocument/2006/relationships/notesSlide" Target="/ppt/notesSlides/notesSlide6.xml" Id="R3ad325d404994a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a6f77a09744711" /><Relationship Type="http://schemas.openxmlformats.org/officeDocument/2006/relationships/notesSlide" Target="/ppt/notesSlides/notesSlide7.xml" Id="Rd34349095552420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74ad890e54830" /><Relationship Type="http://schemas.openxmlformats.org/officeDocument/2006/relationships/notesSlide" Target="/ppt/notesSlides/notesSlide8.xml" Id="R99d291360de04c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F40C72D-E130-43C2-A5C2-14A956B0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333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6419E0-DC49-42CC-B32E-90D837474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19150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MABARA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524394-4EA0-4018-8677-3462ADB22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04950"/>
            <a:ext cx="4953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SHAO KAO / INTERIOR PROPOSAL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E0E845-CE85-4D82-86B5-32ED3939C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57150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Two shophouse concepts</a:t>
            </a:r>
          </a:p>
          <a:p xmlns:a="http://schemas.openxmlformats.org/drawingml/2006/main">
            <a:pPr algn="l">
              <a:defRPr sz="270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70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with a single material language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AF4FD5-F452-4E80-9E7E-13DE13CBE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4857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A middle-low price shao kao environment: practical planning, warm tactility, clear circulation, and details that feel made rather than decorated.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FA3C97-4794-4254-B6A4-47472EAF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05350"/>
            <a:ext cx="266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D07DD2-A1F8-4E74-B7FC-B65DB25E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0"/>
            <a:ext cx="2857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CONCEPT 01  /  2 RUKO</a:t>
            </a:r>
          </a:p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CONCEPT 02  /  1 RUKO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99061E-356F-45C0-95E7-B9403B302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800100"/>
            <a:ext cx="3429000" cy="4857750"/>
          </a:xfrm>
          <a:prstGeom xmlns:a="http://schemas.openxmlformats.org/drawingml/2006/main" prst="roundRect">
            <a:avLst>
              <a:gd name="adj" fmla="val 2778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0F312-F79C-48F4-ACF0-A6AE37CFB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123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MATERIAL DIRECTION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00153-BF31-45CC-BF6A-48BEAFCE9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5811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4E2E48-A15B-4BC1-B47E-C8BA52B0A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5906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Warm concrete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01979C7-1764-49BF-81F9-47319F416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811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#6B655B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24C0E-2ED6-477A-AF38-D2BA0BD60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13360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329855-492C-4CBD-95EC-D14376B85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1431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Terracotta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9D450E-04AC-41B3-902F-39EE3F14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3362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#B9684E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FA99951-AA0E-4556-8B84-5435BDF09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6860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8C8D5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94014-A630-4409-83B4-79625D3C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6955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Olive accent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4B7226-4437-47D4-BF63-A6D0EE95F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860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#8C8D5E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9437CE-6B46-4566-863E-863976048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23850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80F57-D852-4802-847E-8A0B0CF74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480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Brass detail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79607D-E4C6-461E-A34E-4EB579C5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43852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#C6A66A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81DA37-54A7-4B1D-B919-7EE1BC149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7909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8D6B4E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67F297-CC14-4843-8789-ADF9A50F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004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Timber table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A13B86-D325-4563-8B5C-3716EA195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9909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#8D6B4E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C73358-C371-460B-8FC2-002E08700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34340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E7DFD2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7C566A9-3C1D-4CA4-8F4E-7A5464D6F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3529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Cream linework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842AC6D-DB88-4BC9-9CB0-030DF0FB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54342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#E7DFD2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D53DCF0-B6CB-4A6B-BF8E-E31DC9A23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DESIGN INTENT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829B4D6-6A5A-474F-96BF-7FD8B5738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29609656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044493-E1D4-400A-8086-0F8731BD2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CONCEPT 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E11D6D-852C-41A1-91EC-0281F3AC3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2 Ruko / planning concept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40C186-38BD-4411-9A51-E46C2A981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A larger dining program with a dedicated kitchen and room mix above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D10D8-E8F9-487F-93B7-6656BFB8B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3CCA75-8DCA-4780-9F65-C761082E6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de57ce67b342e8"/>
          <a:stretch xmlns:a="http://schemas.openxmlformats.org/drawingml/2006/main"/>
        </p:blipFill>
        <p:spPr>
          <a:xfrm xmlns:a="http://schemas.openxmlformats.org/drawingml/2006/main">
            <a:off x="685800" y="1756263"/>
            <a:ext cx="6858000" cy="485042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0C3FA5-7E37-4559-949E-749FAD231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1752600"/>
            <a:ext cx="3143250" cy="48577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A83C63-9034-4745-BE44-7318C4600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0383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READING THE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E190F6-FA1E-4C03-BB59-10D1761F2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400300"/>
            <a:ext cx="24574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Two connected shophouses allow the dining floor to separate</a:t>
            </a:r>
          </a:p>
          <a:p xmlns:a="http://schemas.openxmlformats.org/drawingml/2006/main">
            <a:pPr algn="l">
              <a:def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non-smoking and smoking zones while the upper level carries private rooms.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04ACE5-06E5-4276-B6EC-8EA7669EC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62350"/>
            <a:ext cx="2333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522AEF-67B1-45C2-A993-2B18C92F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829050"/>
            <a:ext cx="228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MATERIAL APPLICATION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F73DA5-EE81-4F23-B31B-0384D4DAC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133850"/>
            <a:ext cx="23431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Warm concrete walls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Charcoal metal frames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Terracotta upholstery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Olive touchpoints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Brass only at handles and trims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Timber communal tables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5153AB-3C5F-4096-B931-C50F24AED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734050"/>
            <a:ext cx="2343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The source plan remains the authority for all geometry. Color and material notes are proposal layers only.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D34FD2-6D13-4AE2-A9C9-8A9840008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369EA3-3CC4-4234-9D1B-BE50947DD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8062248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A578FE-1892-4A3F-945F-DFA4D8F3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CONCEPT 01 / FLOOR-BY-FLOOR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170BB-FF7C-42B9-904D-A6CB63CA1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Two-ruko operating stack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4DA440-5C7E-46D1-AE24-F130F5F27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Exact source plan with proposed atmosphere and material cues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81442B-F442-4E14-88FF-02F86745D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59E395-02AF-4366-A5A3-6F9EE545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a31274c4364a87"/>
          <a:stretch xmlns:a="http://schemas.openxmlformats.org/drawingml/2006/main"/>
        </p:blipFill>
        <p:spPr>
          <a:xfrm xmlns:a="http://schemas.openxmlformats.org/drawingml/2006/main">
            <a:off x="685800" y="1753658"/>
            <a:ext cx="4953000" cy="350308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B40F4C-08F2-4FDA-A334-A5ED96D76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7907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01 / DINING FLOOR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4EE38-4581-45E9-87B2-56933624C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09550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Non-smoking dining, showcase, cashier and service support sit on the first level. Use warm concrete as the visual field, with terracotta seat pads to give the dense plan a clear rhythm.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82D810-2F9A-4F03-A0E6-C6786A8FB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0289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02 / MIXED DINING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AE8625-D58E-47E6-9882-794DCC63C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3375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The second floor keeps the same seating logic and adds a smoking zone, order station, janitor and locker functions. Charcoal metal keeps service elements visually quiet.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62218B-FB66-437D-9899-8482C20CE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26720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03 / KITCHEN + ROOMS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839915-9643-4632-BF07-F9AD4DD30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57200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The third floor concentrates the kitchen and distributes VIP, large, deluxe and medium rooms. Brass stays limited to room numbers, pull handles and small edge trims.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7EAE06-2FCF-46A1-8FDF-9441302AC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581650"/>
            <a:ext cx="1809750" cy="2095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DA4CC9-D2BB-413F-A754-DCC5C71D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600700"/>
            <a:ext cx="1809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rPr>
              <a:t>CIRCULATION / RETAINED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7AC7A-C03F-4B8B-9A63-FE56AE52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581650"/>
            <a:ext cx="1428750" cy="2095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8C8D5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61E7D0-1704-4FFE-A277-0B281B0C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5600700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rPr>
              <a:t>MATERIAL LAYER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E41941-634D-427D-A3B3-3F38E12DF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581650"/>
            <a:ext cx="1447800" cy="2095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D5F310-8111-403C-ACE6-DC4738E65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600700"/>
            <a:ext cx="14478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rPr>
              <a:t>NO LUXURY FINISH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657E0B-E963-4C45-9A86-33A4B1D55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01 / FLOOR-BY-FLOOR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83E7B5-A704-4685-8D65-B5EFFFAA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7166423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7FF22028-48E0-45F3-8229-F59D53BC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CONCEPT 01 / DETAIL DIRECTION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FFE3C1-CB81-420D-ADA0-CB6C86ACC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Working details for a practical shao kao interior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9076F9-4D72-4982-AB42-3FD088C1B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Furniture and lighting proposals sized for repetition and maintenance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B61DD8-1619-4FCD-9863-640DEBA3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F77597-33E8-463E-92A6-DA5ACFA3D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DE3261-E336-4837-88A3-06B5A30E2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BBDB19-3C5E-4415-BF42-D68431C0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621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COMMUNAL TABLE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F84ED9-A7D3-4FED-A1C1-8E76DD308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337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Timber top / black frame / wipeable clear coat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AC2FBE-BF26-448C-9D24-1EE6AB1B1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19350"/>
            <a:ext cx="1771650" cy="114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D6B4E"/>
          </a:solidFill>
          <a:ln xmlns:a="http://schemas.openxmlformats.org/drawingml/2006/main" w="9525">
            <a:solidFill>
              <a:srgbClr val="C6A66A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E60A9D-6D88-4E94-8CA3-449D6C47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533650"/>
            <a:ext cx="762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0D3364-324E-4EBC-B6B8-D80A6D393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2533650"/>
            <a:ext cx="762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15CE2B-8A20-49B6-8996-69F23D03D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76550"/>
            <a:ext cx="180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7AAE79-EE50-417F-B214-C35FD533E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18288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BD463B-1D1F-4F93-9A32-4F91BD0F9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LINEAR PENDANT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03E712-A18F-4844-9A80-8B965C746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9337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2700K warm light / black body / brass cap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45E1ED-4916-4059-B1F5-D1CF5521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343150"/>
            <a:ext cx="18478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0560D89-5096-4D75-A979-F17EC3625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81250"/>
            <a:ext cx="381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D404FC-80DE-4E3D-BFAA-8E2E8858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609850"/>
            <a:ext cx="60960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2A29"/>
          </a:solidFill>
          <a:ln xmlns:a="http://schemas.openxmlformats.org/drawingml/2006/main" w="9525">
            <a:solidFill>
              <a:srgbClr val="E7DFD2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5C916E-DF8D-4B91-A4D3-34A2BBA69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2743200"/>
            <a:ext cx="762000" cy="762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26A491-2D6B-4651-8D2B-A8A246323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8288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D78810-4700-4EA0-AD45-464A884FA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9621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BANQUETTE MODULE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FB98C0-6871-422B-97D1-B94485772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9337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Terracotta upholstery / olive back cushion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B65D7D-1167-4EF3-8F3F-F559A8EB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19350"/>
            <a:ext cx="1847850" cy="4572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19050">
            <a:solidFill>
              <a:srgbClr val="242A29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8CE86D-48B0-47A8-B204-189A191B9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43150"/>
            <a:ext cx="1581150" cy="123825"/>
          </a:xfrm>
          <a:prstGeom xmlns:a="http://schemas.openxmlformats.org/drawingml/2006/main" prst="roundRect">
            <a:avLst>
              <a:gd name="adj" fmla="val 38462"/>
            </a:avLst>
          </a:prstGeom>
          <a:solidFill xmlns:a="http://schemas.openxmlformats.org/drawingml/2006/main">
            <a:srgbClr val="8C8D5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E5C9334-F7E7-4477-8E86-6B907CC5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95600"/>
            <a:ext cx="1657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52E5335-7440-4C5D-8834-06C475864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828800"/>
            <a:ext cx="25146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ACBD14F-3AFD-45EA-AFA8-B4812A977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193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MATERIAL BOARD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EE95C7B-7FB2-49A3-991B-A8F73933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4193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A9A676F-8E2E-41C0-A4B9-3FE21DEAC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4288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Concrete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7C46C8D-3771-4AFF-8260-2BE0321C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6193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#6B655B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6BE1DA8-B157-4DA6-8AAA-3FFA4078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93370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B8AF119-74BA-4801-B3D3-6D0A2C90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432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Upholstery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FA3F8BA-577E-472F-AAD9-B06710150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13372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#B9684E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7BD140A-9FB6-427F-B1F7-E40E78456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4480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8C8D5E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17E5EBC2-37B7-4610-AA6B-BB5AF67F0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4575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Accent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C4A80D1-F1FB-4161-A82F-686C739AC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480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#8C8D5E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68C7F65-AD1F-4FA7-819A-6A7B79646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FURNITURE DIRECTION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563279C-45EC-461F-BFA6-755E4353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Keep every piece robust, compact and easy to replace. Prioritize timber where guests touch the furniture; use black powder-coated steel below to withstand daily cleaning and impact.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AA3405B-5AA8-4DD9-8739-77A00AEE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9433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LIGHTING DIRECTION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5009DE7B-6BCC-4138-B55C-26277BB2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2672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Use a low-glare warm architectural layer over the plan. Pendants mark tables, concealed strips wash the concrete, and room entries receive a small brass identification detail.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71F8E212-7097-4CB2-A144-A4A3EEB8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4203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63043804-99E7-4DAE-8945-9CEBCB988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SPECIFICATION NOTE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461534CC-7706-4038-9E14-B1F0F653B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58165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Middle-low price positioning: use fewer materials, repeat them well, and reserve brass for the moments guests naturally notice.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A27F4667-D462-4804-BB07-C286E35E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01 / DETAIL DIRECTION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778D8F06-73A9-4315-9007-A99E832F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9790631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3D9E973-0117-478A-92CB-7B9B47DF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CONCEPT 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050A66-4816-4938-B950-671C458F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1 Ruko / planning concept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B92464-6E61-4577-9092-2E63D70F5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A compact single-frontage restaurant with a clear vertical sequence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A5AB9F-B576-49ED-800E-22711F1B5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A66A2-18CE-4D25-A991-729BCF24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8a3c0951884294"/>
          <a:stretch xmlns:a="http://schemas.openxmlformats.org/drawingml/2006/main"/>
        </p:blipFill>
        <p:spPr>
          <a:xfrm xmlns:a="http://schemas.openxmlformats.org/drawingml/2006/main">
            <a:off x="685800" y="1756263"/>
            <a:ext cx="6858000" cy="485042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AC0A0B-5B58-4B58-A771-19997886D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1752600"/>
            <a:ext cx="3143250" cy="4857750"/>
          </a:xfrm>
          <a:prstGeom xmlns:a="http://schemas.openxmlformats.org/drawingml/2006/main" prst="roundRect">
            <a:avLst>
              <a:gd name="adj" fmla="val 3030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1CF6FC-79BD-487E-A855-17A0EFAA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0383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READING THE PLAN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959231-C276-4201-9DE4-7628B0E7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400300"/>
            <a:ext cx="24574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One shophouse compresses the program into a direct ground-floor arrival,</a:t>
            </a:r>
          </a:p>
          <a:p xmlns:a="http://schemas.openxmlformats.org/drawingml/2006/main">
            <a:pPr algn="l">
              <a:def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separate dining levels, and a kitchen plus private-room floor above.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ACDF32-8F5D-419D-B629-1E96AA36D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562350"/>
            <a:ext cx="23336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07FDA-8797-48BC-AAA5-555E791AE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829050"/>
            <a:ext cx="2286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MATERIAL APPLICATION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FD49B9-8D45-4842-94FD-81914AA4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133850"/>
            <a:ext cx="23431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Warm concrete walls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Charcoal metal frames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Terracotta upholstery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Olive touchpoints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Brass only at handles and trims</a:t>
            </a:r>
          </a:p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• Timber communal tables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CD75D3-897B-4195-A43A-98F4650B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734050"/>
            <a:ext cx="2343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The source plan remains the authority for all geometry. Color and material notes are proposal layers only.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A77BFD-EA54-4066-A284-021527DBE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E656D1-683E-47D7-8840-8C21B06E7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9132210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BCA4AB-75B9-4116-AB48-E7519E312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CONCEPT 02 / FLOOR-BY-FLOOR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68F8F-B5B2-4BDA-8E50-9B41D3003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Single-ruko operating stack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099FCF-6A20-4F57-A1D4-0BC27880F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Exact source plan with the same material language at a tighter scale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0933AE-115C-45EF-8136-2C73E26ED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C137D0-74A6-45C3-950F-D026F1BD5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6f130ee0164b7c"/>
          <a:stretch xmlns:a="http://schemas.openxmlformats.org/drawingml/2006/main"/>
        </p:blipFill>
        <p:spPr>
          <a:xfrm xmlns:a="http://schemas.openxmlformats.org/drawingml/2006/main">
            <a:off x="685800" y="1753658"/>
            <a:ext cx="4953000" cy="3503083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7080A4-515D-474E-A85A-FC95D00A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790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01 / ARRIVAL + DINING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FB5B3B-F018-4721-9029-62189FCF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09550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The first floor carries station order, cashier, showcase and non-smoking seating. A warm concrete base and terracotta upholstery make the narrow plan feel intentional rather than crowded.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DB6D74-5AE3-4190-A9A7-69349A8F3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02895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02 / SPLIT ATMOSPHERE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D92B6B-EEC8-43F1-BD76-27930C33E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3375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The second floor separates non-smoking and smoking areas while keeping the stair as the main visual anchor. Use olive accents to identify the quieter circulation edge.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F6D8A7-DD63-420B-8E70-B6A74BBE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2672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03 / KITCHEN + PRIVATE ROOM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2B87E0-7A1E-4B95-B4B5-BC6E9CF0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572000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The top level places kitchen support beside large and deluxe rooms. Keep the kitchen practical and visible through material contrast rather than premium appliances or decorative cladding.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7DBBAE-F9F7-46CB-B267-9D9DCF972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581650"/>
            <a:ext cx="1524000" cy="2095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6F9036-8DD2-4ED0-ADBA-8BE3A3A7B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5600700"/>
            <a:ext cx="15240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rPr>
              <a:t>COMPACT / CLEAR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6FDF44-2A25-4A18-B3DE-540E597E1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5581650"/>
            <a:ext cx="1428750" cy="2095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8C8D5E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327DD8-9791-4BF4-BDE8-9459522F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5600700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rPr>
              <a:t>REPEATABLE KIT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91F956-C44A-4914-A8B3-23EEBBEDA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5581650"/>
            <a:ext cx="1428750" cy="209550"/>
          </a:xfrm>
          <a:prstGeom xmlns:a="http://schemas.openxmlformats.org/drawingml/2006/main" prst="roundRect">
            <a:avLst>
              <a:gd name="adj" fmla="val 27273"/>
            </a:avLst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9137A4-C52B-4BD6-BDD4-BF59B4D8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5600700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1">
                <a:solidFill>
                  <a:srgbClr val="0B0D0D"/>
                </a:solidFill>
                <a:latin typeface="Bitstream Charter"/>
                <a:ea typeface="Bitstream Charter"/>
                <a:cs typeface="Bitstream Charter"/>
              </a:rPr>
              <a:t>MIDDLE-LOW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19B98B-EC8D-4220-9ACD-51FDE166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02 / FLOOR-BY-FLOOR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D0BC2-3AF3-4AE9-A0B4-2E0AE14FB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13869965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ABA7746B-542A-41DA-B697-AC2F016ED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CONCEPT 02 / DETAIL DIRECTION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577211-3394-4EFD-BB7E-FA0E0285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Compact details with a strong front door identity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D76295-2D24-4951-8085-B14DB454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Furniture and lighting proposals for the one-ruko footprint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C4F9A7-6BC8-412B-A107-077562ED6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363EC-A5F0-443F-BEE4-7D97F26E4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6ED016-C700-4DBE-84C7-AA39A1CA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344291-29BA-4C9E-90F7-A0526480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621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WALL-MOUNTED TABLE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2456BC-A3E3-408A-9D71-76F743BB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337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Timber fold-down edge / black bracket / compact footprint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F4519-2844-4BDD-BD59-6AEF94DF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19350"/>
            <a:ext cx="1771650" cy="1143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8D6B4E"/>
          </a:solidFill>
          <a:ln xmlns:a="http://schemas.openxmlformats.org/drawingml/2006/main" w="9525">
            <a:solidFill>
              <a:srgbClr val="C6A66A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A8F38C-5875-4912-A8A7-1E5C83BA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9675" y="2533650"/>
            <a:ext cx="762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6D1931-E604-462A-A3F1-ABDECDA0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66975" y="2533650"/>
            <a:ext cx="76200" cy="342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BD23E5-9ED0-4F59-B4C9-DCA9CD3F1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76550"/>
            <a:ext cx="180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D211FC-0D75-49E9-88F3-F71EA945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18288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1AEAAF-D088-4A47-8A93-27123D5A3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19621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STAIR LIGHT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8E925D-DB90-49DA-9EC4-AF5568619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9950" y="29337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Continuous warm strip / charcoal handrail / olive marker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B4EBBF-448E-4099-9F6E-CFED6F748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343150"/>
            <a:ext cx="1847850" cy="381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1BF8E-EEA4-4F13-99A6-217B81AF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381250"/>
            <a:ext cx="38100" cy="2286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57D052-2BAE-43C6-B71D-F856B206A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3375" y="2609850"/>
            <a:ext cx="609600" cy="133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42A29"/>
          </a:solidFill>
          <a:ln xmlns:a="http://schemas.openxmlformats.org/drawingml/2006/main" w="9525">
            <a:solidFill>
              <a:srgbClr val="E7DFD2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975F04-1D78-4B64-A36F-95CDF3929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2743200"/>
            <a:ext cx="762000" cy="76200"/>
          </a:xfrm>
          <a:prstGeom xmlns:a="http://schemas.openxmlformats.org/drawingml/2006/main" prst="roundRect">
            <a:avLst>
              <a:gd name="adj" fmla="val 37500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E906EC-B13C-473D-A4CC-2B11D4875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1828800"/>
            <a:ext cx="238125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944542-7E87-4A3C-9E06-44AD83884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962150"/>
            <a:ext cx="2076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ROOM ENTRY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22D5B0-1704-4CD9-969A-1DBD13609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933700"/>
            <a:ext cx="2076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Terracotta felt panel / brass number / black frame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282818D-A3D7-45BE-A90B-AD147C3C5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419350"/>
            <a:ext cx="1847850" cy="457200"/>
          </a:xfrm>
          <a:prstGeom xmlns:a="http://schemas.openxmlformats.org/drawingml/2006/main" prst="roundRect">
            <a:avLst>
              <a:gd name="adj" fmla="val 18750"/>
            </a:avLst>
          </a:prstGeom>
          <a:solidFill xmlns:a="http://schemas.openxmlformats.org/drawingml/2006/main">
            <a:srgbClr val="B9684E"/>
          </a:solidFill>
          <a:ln xmlns:a="http://schemas.openxmlformats.org/drawingml/2006/main" w="19050">
            <a:solidFill>
              <a:srgbClr val="242A29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33C65A-329A-44E9-9542-5DB40F31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43150"/>
            <a:ext cx="1581150" cy="123825"/>
          </a:xfrm>
          <a:prstGeom xmlns:a="http://schemas.openxmlformats.org/drawingml/2006/main" prst="roundRect">
            <a:avLst>
              <a:gd name="adj" fmla="val 38462"/>
            </a:avLst>
          </a:prstGeom>
          <a:solidFill xmlns:a="http://schemas.openxmlformats.org/drawingml/2006/main">
            <a:srgbClr val="8C8D5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AB3F95-C063-4E01-8FC1-ED914AE2A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95600"/>
            <a:ext cx="16573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01A377-C518-443C-AAAD-2C6BCF5EF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1828800"/>
            <a:ext cx="2514600" cy="1428750"/>
          </a:xfrm>
          <a:prstGeom xmlns:a="http://schemas.openxmlformats.org/drawingml/2006/main" prst="roundRect">
            <a:avLst>
              <a:gd name="adj" fmla="val 5333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CCD45D4-96FC-4243-AE01-E082B164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019300"/>
            <a:ext cx="2095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MATERIAL BOARD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71270EA-5286-4A01-9FE5-CEAF6101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4193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8D6B4E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E58B894-F609-464D-93AD-132C9D91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4288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Timber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A14434B-E916-434E-A910-CF8BD7F7D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6193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#8D6B4E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E88906B-8A27-45FC-8431-0B68F771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93370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C6A66A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BEEEB64B-E3FD-464D-A933-AD9C91DBB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29432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Brass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A7B9EA55-6521-4242-8220-7838F36F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13372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#C6A66A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9392437-919C-4635-9EAA-B96686861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3448050"/>
            <a:ext cx="400050" cy="400050"/>
          </a:xfrm>
          <a:prstGeom xmlns:a="http://schemas.openxmlformats.org/drawingml/2006/main" prst="roundRect">
            <a:avLst>
              <a:gd name="adj" fmla="val 9524"/>
            </a:avLst>
          </a:prstGeom>
          <a:solidFill xmlns:a="http://schemas.openxmlformats.org/drawingml/2006/main">
            <a:srgbClr val="E7DFD2"/>
          </a:solidFill>
          <a:ln xmlns:a="http://schemas.openxmlformats.org/drawingml/2006/main" w="0">
            <a:noFill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FE8BCA63-6248-40EF-A764-5EA1EF4B7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45757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Concrete light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AED1EC1-1E1B-4822-8A4E-2E90BA08F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3648075"/>
            <a:ext cx="142875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#E7DFD2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8A8D2CB1-6FA1-42ED-B984-D617C31CE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2476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FURNITURE DIRECTION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BA3AF394-3AC4-4702-917A-8FC9677FC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Use smaller two- and four-seat tables where circulation tightens. The frame language stays consistent with the two-ruko concept so both concepts can share a procurement package.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245240DF-438C-43B7-BE66-E780D5472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9433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LAMP + SIGNAGE DIRECTION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4E221FF-D590-474D-B021-CB1C47215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26720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Make the stair and room entries legible with one continuous warm light language. A small brass number plate gives orientation without creating a luxury hotel mood.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59A227DE-3C3B-4DCA-92B7-59D503AED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420350" cy="723900"/>
          </a:xfrm>
          <a:prstGeom xmlns:a="http://schemas.openxmlformats.org/drawingml/2006/main" prst="roundRect">
            <a:avLst>
              <a:gd name="adj" fmla="val 10526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5D158B8B-8364-482A-83D4-BE314BEA1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6007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COMPETITION POSITION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9BA92C62-713B-479B-AE07-87662D41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581650"/>
            <a:ext cx="781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The one-ruko option wins through discipline: the same palette, a tighter furniture kit, and a clear vertical experience from entry to private room.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B0DA4F76-2141-483F-A9F9-87EF74E9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02 / DETAIL DIRECTION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9812DC44-4B56-4B01-A6D0-51ED46998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6139936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D0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A70FAE-64D8-472D-A41D-BB736EF52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COMPARISON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AFE3C1-65D4-403D-9832-012BEBC59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7239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550" b="1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Two plans, one recognizable MABARA language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C491B-97BC-43A6-A2B9-E178E4EC8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43000"/>
            <a:ext cx="781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The proposal keeps the source geometry fixed and changes only the scale of the operating kit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EB330B-919D-4645-A955-B444FCDD5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4000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012B6-8409-433D-AB71-ABF436B9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2A29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663793-0B81-4CA2-8DE2-E4CCFB262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4953000" cy="3429000"/>
          </a:xfrm>
          <a:prstGeom xmlns:a="http://schemas.openxmlformats.org/drawingml/2006/main" prst="roundRect">
            <a:avLst>
              <a:gd name="adj" fmla="val 2778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6DD1A-5A33-424A-A274-7CD8422D5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764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2 RUKO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501E7-FDF3-46CA-A2A1-F0D962C42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7051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More dining capacity</a:t>
            </a:r>
          </a:p>
          <a:p xmlns:a="http://schemas.openxmlformats.org/drawingml/2006/main">
            <a:pPr algn="l">
              <a:def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Clear non-smoking / smoking split</a:t>
            </a:r>
          </a:p>
          <a:p xmlns:a="http://schemas.openxmlformats.org/drawingml/2006/main">
            <a:pPr algn="l">
              <a:def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Dedicated kitchen + larger room mix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922CE3-F721-43DC-96FD-C6A9FC549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248150"/>
            <a:ext cx="371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Best when the brief values seating variety and a fuller private-room program.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C01CF8-18B6-4B4D-846B-4200E9D1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809750"/>
            <a:ext cx="4953000" cy="3429000"/>
          </a:xfrm>
          <a:prstGeom xmlns:a="http://schemas.openxmlformats.org/drawingml/2006/main" prst="roundRect">
            <a:avLst>
              <a:gd name="adj" fmla="val 2778"/>
            </a:avLst>
          </a:prstGeom>
          <a:solidFill xmlns:a="http://schemas.openxmlformats.org/drawingml/2006/main">
            <a:srgbClr val="151918"/>
          </a:solidFill>
          <a:ln xmlns:a="http://schemas.openxmlformats.org/drawingml/2006/main" w="9525">
            <a:solidFill>
              <a:srgbClr val="242A29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17A47B-E6D2-4952-9E1E-813F63476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076450"/>
            <a:ext cx="2286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1 RUKO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9E68AE-6FA9-413D-A2A4-143045B4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705100"/>
            <a:ext cx="333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Compact operational stack</a:t>
            </a:r>
          </a:p>
          <a:p xmlns:a="http://schemas.openxmlformats.org/drawingml/2006/main">
            <a:pPr algn="l">
              <a:def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Direct arrival and vertical wayfinding</a:t>
            </a:r>
          </a:p>
          <a:p xmlns:a="http://schemas.openxmlformats.org/drawingml/2006/main">
            <a:pPr algn="l">
              <a:def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Smaller, repeatable furniture kit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EE1A3C-52ED-471C-8D8F-611149981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48150"/>
            <a:ext cx="3714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Best when frontage and build economy are the primary constraints.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4ED545-BF41-4982-ACFB-6ACAD5767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1727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9684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60DDE3-12ED-4520-9425-F3050B51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2095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B9684E"/>
                </a:solidFill>
                <a:latin typeface="Bitstream Charter"/>
                <a:ea typeface="Bitstream Charter"/>
                <a:cs typeface="Bitstream Charter"/>
              </a:rPr>
              <a:t>SHARED MATERIAL LOGIC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5FF810-58B4-405F-8CF8-88B69490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810250"/>
            <a:ext cx="762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E7DFD2"/>
                </a:solidFill>
                <a:latin typeface="Bitstream Charter"/>
                <a:ea typeface="Bitstream Charter"/>
                <a:cs typeface="Bitstream Charter"/>
              </a:rPr>
              <a:t>Warm concrete  /  charcoal metal  /  terracotta upholstery  /  olive accents  /  brass details  /  timber tables  /  warm architectural lighting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E6322F-6CE6-4C92-85A1-5468BB47A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8096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825" b="1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CONCEPT COMPARISON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BBFAB5-DE37-4F33-8374-EED7B893F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6515100"/>
            <a:ext cx="1619250" cy="133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A7A399"/>
                </a:solidFill>
                <a:latin typeface="Bitstream Charter"/>
                <a:ea typeface="Bitstream Charter"/>
                <a:cs typeface="Bitstream Charter"/>
              </a:rPr>
              <a:t>MABARA / SHAO KAO / 2026</a:t>
            </a:r>
          </a:p>
        </p:txBody>
      </p:sp>
    </p:spTree>
    <p:extLst>
      <p:ext uri="{BB962C8B-B14F-4D97-AF65-F5344CB8AC3E}">
        <p14:creationId xmlns:p14="http://schemas.microsoft.com/office/powerpoint/2010/main" val="18676284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2026-09-18T03:10:01.8510000Z</dcterms:created>
  <dcterms:modified xsi:type="dcterms:W3CDTF">2026-09-18T03:10:01.8510000Z</dcterms:modified>
</coreProperties>
</file>